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7dec17a022_0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7dec17a022_0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7dec17a022_2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7dec17a022_2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7dec17a022_2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7dec17a022_2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7dec17a022_2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7dec17a022_2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7dec17a022_0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7dec17a022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7dec17a022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7dec17a022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7dec17a022_0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7dec17a022_0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7dec17a022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7dec17a022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7dec17a022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7dec17a022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7dec17a022_0_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7dec17a022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7dec17a022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7dec17a022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7dec17a022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7dec17a022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7dec17a02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7dec17a02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7dec17a022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7dec17a022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7dec17a022_0_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7dec17a022_0_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7dec17a022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7dec17a022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7dec17a022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7dec17a022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2.png"/><Relationship Id="rId9"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kaggle.com/datasets/navoneel/brain-mri-images-for-brain-tumor-detectio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ieeexplore.ieee.org/document/934455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075775"/>
            <a:ext cx="5017500" cy="208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latin typeface="Times New Roman"/>
                <a:ea typeface="Times New Roman"/>
                <a:cs typeface="Times New Roman"/>
                <a:sym typeface="Times New Roman"/>
              </a:rPr>
              <a:t>Brain Tumor Detection Using Image Segmentation</a:t>
            </a:r>
            <a:endParaRPr b="1">
              <a:latin typeface="Times New Roman"/>
              <a:ea typeface="Times New Roman"/>
              <a:cs typeface="Times New Roman"/>
              <a:sym typeface="Times New Roman"/>
            </a:endParaRPr>
          </a:p>
        </p:txBody>
      </p:sp>
      <p:sp>
        <p:nvSpPr>
          <p:cNvPr id="135" name="Google Shape;135;p13"/>
          <p:cNvSpPr txBox="1"/>
          <p:nvPr>
            <p:ph idx="1" type="subTitle"/>
          </p:nvPr>
        </p:nvSpPr>
        <p:spPr>
          <a:xfrm>
            <a:off x="5083950" y="3564700"/>
            <a:ext cx="3609600" cy="13671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50000"/>
              </a:lnSpc>
              <a:spcBef>
                <a:spcPts val="0"/>
              </a:spcBef>
              <a:spcAft>
                <a:spcPts val="0"/>
              </a:spcAft>
              <a:buNone/>
            </a:pPr>
            <a:r>
              <a:rPr lang="en" u="sng"/>
              <a:t>PRESENTED BY:</a:t>
            </a:r>
            <a:endParaRPr u="sng"/>
          </a:p>
          <a:p>
            <a:pPr indent="0" lvl="0" marL="0" rtl="0" algn="ctr">
              <a:lnSpc>
                <a:spcPct val="150000"/>
              </a:lnSpc>
              <a:spcBef>
                <a:spcPts val="0"/>
              </a:spcBef>
              <a:spcAft>
                <a:spcPts val="0"/>
              </a:spcAft>
              <a:buNone/>
            </a:pPr>
            <a:r>
              <a:t/>
            </a:r>
            <a:endParaRPr u="sng"/>
          </a:p>
          <a:p>
            <a:pPr indent="0" lvl="0" marL="0" rtl="0" algn="ctr">
              <a:lnSpc>
                <a:spcPct val="150000"/>
              </a:lnSpc>
              <a:spcBef>
                <a:spcPts val="0"/>
              </a:spcBef>
              <a:spcAft>
                <a:spcPts val="0"/>
              </a:spcAft>
              <a:buNone/>
            </a:pPr>
            <a:r>
              <a:rPr lang="en"/>
              <a:t>Yuvraj Singh (1BI19EC170)</a:t>
            </a:r>
            <a:endParaRPr/>
          </a:p>
          <a:p>
            <a:pPr indent="0" lvl="0" marL="0" rtl="0" algn="ctr">
              <a:lnSpc>
                <a:spcPct val="150000"/>
              </a:lnSpc>
              <a:spcBef>
                <a:spcPts val="0"/>
              </a:spcBef>
              <a:spcAft>
                <a:spcPts val="0"/>
              </a:spcAft>
              <a:buNone/>
            </a:pPr>
            <a:r>
              <a:rPr lang="en"/>
              <a:t>Shubham Kumar (1BI19EC138)</a:t>
            </a:r>
            <a:endParaRPr/>
          </a:p>
          <a:p>
            <a:pPr indent="0" lvl="0" marL="0" rtl="0" algn="ctr">
              <a:lnSpc>
                <a:spcPct val="150000"/>
              </a:lnSpc>
              <a:spcBef>
                <a:spcPts val="0"/>
              </a:spcBef>
              <a:spcAft>
                <a:spcPts val="0"/>
              </a:spcAft>
              <a:buNone/>
            </a:pPr>
            <a:r>
              <a:rPr lang="en"/>
              <a:t>Ankush (1BI18EC015)</a:t>
            </a:r>
            <a:endParaRPr/>
          </a:p>
        </p:txBody>
      </p:sp>
      <p:sp>
        <p:nvSpPr>
          <p:cNvPr id="136" name="Google Shape;136;p13"/>
          <p:cNvSpPr txBox="1"/>
          <p:nvPr/>
        </p:nvSpPr>
        <p:spPr>
          <a:xfrm>
            <a:off x="272325" y="4054275"/>
            <a:ext cx="4104600" cy="8313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lt1"/>
                </a:solidFill>
                <a:latin typeface="Lato"/>
                <a:ea typeface="Lato"/>
                <a:cs typeface="Lato"/>
                <a:sym typeface="Lato"/>
              </a:rPr>
              <a:t>GUIDED BY:  </a:t>
            </a:r>
            <a:endParaRPr u="sng">
              <a:solidFill>
                <a:schemeClr val="lt1"/>
              </a:solidFill>
              <a:latin typeface="Lato"/>
              <a:ea typeface="Lato"/>
              <a:cs typeface="Lato"/>
              <a:sym typeface="Lato"/>
            </a:endParaRPr>
          </a:p>
          <a:p>
            <a:pPr indent="457200" lvl="0" marL="457200" rtl="0" algn="l">
              <a:spcBef>
                <a:spcPts val="0"/>
              </a:spcBef>
              <a:spcAft>
                <a:spcPts val="0"/>
              </a:spcAft>
              <a:buNone/>
            </a:pPr>
            <a:r>
              <a:rPr lang="en">
                <a:solidFill>
                  <a:schemeClr val="lt1"/>
                </a:solidFill>
                <a:latin typeface="Lato"/>
                <a:ea typeface="Lato"/>
                <a:cs typeface="Lato"/>
                <a:sym typeface="Lato"/>
              </a:rPr>
              <a:t>     Dr. A M Vijaya Prakash</a:t>
            </a:r>
            <a:endParaRPr>
              <a:solidFill>
                <a:schemeClr val="lt1"/>
              </a:solidFill>
              <a:latin typeface="Lato"/>
              <a:ea typeface="Lato"/>
              <a:cs typeface="Lato"/>
              <a:sym typeface="Lato"/>
            </a:endParaRPr>
          </a:p>
          <a:p>
            <a:pPr indent="0" lvl="0" marL="0" rtl="0" algn="ctr">
              <a:spcBef>
                <a:spcPts val="0"/>
              </a:spcBef>
              <a:spcAft>
                <a:spcPts val="0"/>
              </a:spcAft>
              <a:buNone/>
            </a:pPr>
            <a:r>
              <a:rPr lang="en">
                <a:solidFill>
                  <a:schemeClr val="lt1"/>
                </a:solidFill>
                <a:latin typeface="Lato"/>
                <a:ea typeface="Lato"/>
                <a:cs typeface="Lato"/>
                <a:sym typeface="Lato"/>
              </a:rPr>
              <a:t>Professor, Dept. of Electronics &amp; Communication</a:t>
            </a:r>
            <a:endParaRPr>
              <a:solidFill>
                <a:schemeClr val="lt1"/>
              </a:solidFill>
              <a:latin typeface="Lato"/>
              <a:ea typeface="Lato"/>
              <a:cs typeface="Lato"/>
              <a:sym typeface="Lato"/>
            </a:endParaRPr>
          </a:p>
        </p:txBody>
      </p:sp>
      <p:sp>
        <p:nvSpPr>
          <p:cNvPr id="137" name="Google Shape;137;p13"/>
          <p:cNvSpPr txBox="1"/>
          <p:nvPr/>
        </p:nvSpPr>
        <p:spPr>
          <a:xfrm>
            <a:off x="2063250" y="221850"/>
            <a:ext cx="5017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u="sng">
                <a:solidFill>
                  <a:schemeClr val="lt1"/>
                </a:solidFill>
                <a:latin typeface="Lato"/>
                <a:ea typeface="Lato"/>
                <a:cs typeface="Lato"/>
                <a:sym typeface="Lato"/>
              </a:rPr>
              <a:t>BANGALORE INSTITUTE OF TECHNOLOGY</a:t>
            </a:r>
            <a:endParaRPr b="1" sz="1700" u="sng">
              <a:solidFill>
                <a:schemeClr val="lt1"/>
              </a:solidFill>
              <a:latin typeface="Lato"/>
              <a:ea typeface="Lato"/>
              <a:cs typeface="Lato"/>
              <a:sym typeface="Lato"/>
            </a:endParaRPr>
          </a:p>
        </p:txBody>
      </p:sp>
      <p:pic>
        <p:nvPicPr>
          <p:cNvPr id="138" name="Google Shape;138;p13"/>
          <p:cNvPicPr preferRelativeResize="0"/>
          <p:nvPr/>
        </p:nvPicPr>
        <p:blipFill>
          <a:blip r:embed="rId3">
            <a:alphaModFix/>
          </a:blip>
          <a:stretch>
            <a:fillRect/>
          </a:stretch>
        </p:blipFill>
        <p:spPr>
          <a:xfrm>
            <a:off x="7615500" y="221850"/>
            <a:ext cx="825100" cy="954350"/>
          </a:xfrm>
          <a:prstGeom prst="rect">
            <a:avLst/>
          </a:prstGeom>
          <a:noFill/>
          <a:ln>
            <a:noFill/>
          </a:ln>
        </p:spPr>
      </p:pic>
      <p:pic>
        <p:nvPicPr>
          <p:cNvPr id="139" name="Google Shape;139;p13"/>
          <p:cNvPicPr preferRelativeResize="0"/>
          <p:nvPr/>
        </p:nvPicPr>
        <p:blipFill>
          <a:blip r:embed="rId4">
            <a:alphaModFix/>
          </a:blip>
          <a:stretch>
            <a:fillRect/>
          </a:stretch>
        </p:blipFill>
        <p:spPr>
          <a:xfrm>
            <a:off x="192750" y="221850"/>
            <a:ext cx="1088075" cy="853925"/>
          </a:xfrm>
          <a:prstGeom prst="rect">
            <a:avLst/>
          </a:prstGeom>
          <a:noFill/>
          <a:ln>
            <a:noFill/>
          </a:ln>
        </p:spPr>
      </p:pic>
      <p:pic>
        <p:nvPicPr>
          <p:cNvPr id="140" name="Google Shape;140;p13"/>
          <p:cNvPicPr preferRelativeResize="0"/>
          <p:nvPr/>
        </p:nvPicPr>
        <p:blipFill>
          <a:blip r:embed="rId5">
            <a:alphaModFix/>
          </a:blip>
          <a:stretch>
            <a:fillRect/>
          </a:stretch>
        </p:blipFill>
        <p:spPr>
          <a:xfrm>
            <a:off x="1150700" y="975862"/>
            <a:ext cx="2075975" cy="27708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6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22"/>
          <p:cNvPicPr preferRelativeResize="0"/>
          <p:nvPr/>
        </p:nvPicPr>
        <p:blipFill>
          <a:blip r:embed="rId3">
            <a:alphaModFix/>
          </a:blip>
          <a:stretch>
            <a:fillRect/>
          </a:stretch>
        </p:blipFill>
        <p:spPr>
          <a:xfrm>
            <a:off x="4381500" y="205075"/>
            <a:ext cx="4443124" cy="4443125"/>
          </a:xfrm>
          <a:prstGeom prst="rect">
            <a:avLst/>
          </a:prstGeom>
          <a:noFill/>
          <a:ln>
            <a:noFill/>
          </a:ln>
        </p:spPr>
      </p:pic>
      <p:sp>
        <p:nvSpPr>
          <p:cNvPr id="192" name="Google Shape;192;p22"/>
          <p:cNvSpPr txBox="1"/>
          <p:nvPr/>
        </p:nvSpPr>
        <p:spPr>
          <a:xfrm>
            <a:off x="645475" y="685825"/>
            <a:ext cx="320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Lato"/>
                <a:ea typeface="Lato"/>
                <a:cs typeface="Lato"/>
                <a:sym typeface="Lato"/>
              </a:rPr>
              <a:t>IMAGE DEPICTING BRAIN TUMOR</a:t>
            </a:r>
            <a:endParaRPr b="1">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ph idx="1" type="body"/>
          </p:nvPr>
        </p:nvSpPr>
        <p:spPr>
          <a:xfrm>
            <a:off x="1005900" y="410850"/>
            <a:ext cx="7132200" cy="4321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sz="2800">
                <a:latin typeface="Times New Roman"/>
                <a:ea typeface="Times New Roman"/>
                <a:cs typeface="Times New Roman"/>
                <a:sym typeface="Times New Roman"/>
              </a:rPr>
              <a:t>Introduction</a:t>
            </a:r>
            <a:endParaRPr b="1" sz="2800">
              <a:latin typeface="Times New Roman"/>
              <a:ea typeface="Times New Roman"/>
              <a:cs typeface="Times New Roman"/>
              <a:sym typeface="Times New Roman"/>
            </a:endParaRPr>
          </a:p>
          <a:p>
            <a:pPr indent="0" lvl="0" marL="0" rtl="0" algn="ctr">
              <a:spcBef>
                <a:spcPts val="1200"/>
              </a:spcBef>
              <a:spcAft>
                <a:spcPts val="0"/>
              </a:spcAft>
              <a:buNone/>
            </a:pPr>
            <a:r>
              <a:rPr lang="en" sz="2200">
                <a:latin typeface="Times New Roman"/>
                <a:ea typeface="Times New Roman"/>
                <a:cs typeface="Times New Roman"/>
                <a:sym typeface="Times New Roman"/>
              </a:rPr>
              <a:t>    </a:t>
            </a:r>
            <a:r>
              <a:rPr lang="en" sz="2200">
                <a:latin typeface="Times New Roman"/>
                <a:ea typeface="Times New Roman"/>
                <a:cs typeface="Times New Roman"/>
                <a:sym typeface="Times New Roman"/>
              </a:rPr>
              <a:t>Deep learning (subfield of machine learning) has gained prominence in almost every field where decision-making is involved in recent years, spanning economics, health care, marketing, and sales.</a:t>
            </a:r>
            <a:endParaRPr sz="2200">
              <a:latin typeface="Times New Roman"/>
              <a:ea typeface="Times New Roman"/>
              <a:cs typeface="Times New Roman"/>
              <a:sym typeface="Times New Roman"/>
            </a:endParaRPr>
          </a:p>
          <a:p>
            <a:pPr indent="0" lvl="0" marL="0" rtl="0" algn="ctr">
              <a:spcBef>
                <a:spcPts val="1200"/>
              </a:spcBef>
              <a:spcAft>
                <a:spcPts val="1200"/>
              </a:spcAft>
              <a:buNone/>
            </a:pPr>
            <a:r>
              <a:rPr lang="en" sz="2200">
                <a:latin typeface="Times New Roman"/>
                <a:ea typeface="Times New Roman"/>
                <a:cs typeface="Times New Roman"/>
                <a:sym typeface="Times New Roman"/>
              </a:rPr>
              <a:t>In this machine learning project, we build a classifier to detect the brain tumor (if any) from the MRI scan images. By now it is evident that this is a binary classification problem. Examples of such binary classification problems are Spam or Not spam, Credit card fraud (Fraud or Not fraud).</a:t>
            </a:r>
            <a:endParaRPr sz="22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idx="1" type="body"/>
          </p:nvPr>
        </p:nvSpPr>
        <p:spPr>
          <a:xfrm>
            <a:off x="1297500" y="297475"/>
            <a:ext cx="7404000" cy="4181400"/>
          </a:xfrm>
          <a:prstGeom prst="rect">
            <a:avLst/>
          </a:prstGeom>
        </p:spPr>
        <p:txBody>
          <a:bodyPr anchorCtr="0" anchor="t" bIns="91425" lIns="91425" spcFirstLastPara="1" rIns="91425" wrap="square" tIns="91425">
            <a:normAutofit fontScale="25000" lnSpcReduction="20000"/>
          </a:bodyPr>
          <a:lstStyle/>
          <a:p>
            <a:pPr indent="457200" lvl="0" marL="1828800" rtl="0" algn="l">
              <a:spcBef>
                <a:spcPts val="0"/>
              </a:spcBef>
              <a:spcAft>
                <a:spcPts val="0"/>
              </a:spcAft>
              <a:buNone/>
            </a:pPr>
            <a:r>
              <a:rPr lang="en" sz="9900">
                <a:latin typeface="Times New Roman"/>
                <a:ea typeface="Times New Roman"/>
                <a:cs typeface="Times New Roman"/>
                <a:sym typeface="Times New Roman"/>
              </a:rPr>
              <a:t>Tools To Be Used</a:t>
            </a:r>
            <a:endParaRPr sz="9900">
              <a:latin typeface="Times New Roman"/>
              <a:ea typeface="Times New Roman"/>
              <a:cs typeface="Times New Roman"/>
              <a:sym typeface="Times New Roman"/>
            </a:endParaRPr>
          </a:p>
          <a:p>
            <a:pPr indent="0" lvl="0" marL="0" rtl="0" algn="ctr">
              <a:spcBef>
                <a:spcPts val="1200"/>
              </a:spcBef>
              <a:spcAft>
                <a:spcPts val="0"/>
              </a:spcAft>
              <a:buNone/>
            </a:pPr>
            <a:r>
              <a:t/>
            </a:r>
            <a:endParaRPr sz="6073">
              <a:latin typeface="Times New Roman"/>
              <a:ea typeface="Times New Roman"/>
              <a:cs typeface="Times New Roman"/>
              <a:sym typeface="Times New Roman"/>
            </a:endParaRPr>
          </a:p>
          <a:p>
            <a:pPr indent="0" lvl="0" marL="0" rtl="0" algn="ctr">
              <a:spcBef>
                <a:spcPts val="1200"/>
              </a:spcBef>
              <a:spcAft>
                <a:spcPts val="0"/>
              </a:spcAft>
              <a:buNone/>
            </a:pPr>
            <a:r>
              <a:rPr lang="en" sz="6873">
                <a:latin typeface="Times New Roman"/>
                <a:ea typeface="Times New Roman"/>
                <a:cs typeface="Times New Roman"/>
                <a:sym typeface="Times New Roman"/>
              </a:rPr>
              <a:t>Brain tumor detection project uses the below libraries and frameworks (Tentative): </a:t>
            </a:r>
            <a:endParaRPr sz="6873">
              <a:latin typeface="Times New Roman"/>
              <a:ea typeface="Times New Roman"/>
              <a:cs typeface="Times New Roman"/>
              <a:sym typeface="Times New Roman"/>
            </a:endParaRPr>
          </a:p>
          <a:p>
            <a:pPr indent="-337710" lvl="0" marL="457200" rtl="0" algn="l">
              <a:lnSpc>
                <a:spcPct val="150000"/>
              </a:lnSpc>
              <a:spcBef>
                <a:spcPts val="1200"/>
              </a:spcBef>
              <a:spcAft>
                <a:spcPts val="0"/>
              </a:spcAft>
              <a:buSzPct val="100000"/>
              <a:buFont typeface="Times New Roman"/>
              <a:buChar char="●"/>
            </a:pPr>
            <a:r>
              <a:rPr lang="en" sz="6873">
                <a:latin typeface="Times New Roman"/>
                <a:ea typeface="Times New Roman"/>
                <a:cs typeface="Times New Roman"/>
                <a:sym typeface="Times New Roman"/>
              </a:rPr>
              <a:t>Python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TensorFlow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Keras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Numpy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Scikit-learn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Matplotlib </a:t>
            </a:r>
            <a:endParaRPr sz="6873">
              <a:latin typeface="Times New Roman"/>
              <a:ea typeface="Times New Roman"/>
              <a:cs typeface="Times New Roman"/>
              <a:sym typeface="Times New Roman"/>
            </a:endParaRPr>
          </a:p>
          <a:p>
            <a:pPr indent="-337710" lvl="0" marL="457200" rtl="0" algn="l">
              <a:lnSpc>
                <a:spcPct val="150000"/>
              </a:lnSpc>
              <a:spcBef>
                <a:spcPts val="0"/>
              </a:spcBef>
              <a:spcAft>
                <a:spcPts val="0"/>
              </a:spcAft>
              <a:buSzPct val="100000"/>
              <a:buFont typeface="Times New Roman"/>
              <a:buChar char="●"/>
            </a:pPr>
            <a:r>
              <a:rPr lang="en" sz="6873">
                <a:latin typeface="Times New Roman"/>
                <a:ea typeface="Times New Roman"/>
                <a:cs typeface="Times New Roman"/>
                <a:sym typeface="Times New Roman"/>
              </a:rPr>
              <a:t>OpenCV </a:t>
            </a:r>
            <a:endParaRPr sz="6873">
              <a:latin typeface="Times New Roman"/>
              <a:ea typeface="Times New Roman"/>
              <a:cs typeface="Times New Roman"/>
              <a:sym typeface="Times New Roman"/>
            </a:endParaRPr>
          </a:p>
          <a:p>
            <a:pPr indent="0" lvl="0" marL="0" rtl="0" algn="l">
              <a:spcBef>
                <a:spcPts val="1200"/>
              </a:spcBef>
              <a:spcAft>
                <a:spcPts val="0"/>
              </a:spcAft>
              <a:buNone/>
            </a:pPr>
            <a:r>
              <a:t/>
            </a:r>
            <a:endParaRPr sz="2500">
              <a:latin typeface="Times New Roman"/>
              <a:ea typeface="Times New Roman"/>
              <a:cs typeface="Times New Roman"/>
              <a:sym typeface="Times New Roman"/>
            </a:endParaRPr>
          </a:p>
          <a:p>
            <a:pPr indent="0" lvl="0" marL="0" rtl="0" algn="l">
              <a:spcBef>
                <a:spcPts val="1200"/>
              </a:spcBef>
              <a:spcAft>
                <a:spcPts val="1200"/>
              </a:spcAft>
              <a:buNone/>
            </a:pPr>
            <a:r>
              <a:t/>
            </a:r>
            <a:endParaRPr sz="2500">
              <a:latin typeface="Times New Roman"/>
              <a:ea typeface="Times New Roman"/>
              <a:cs typeface="Times New Roman"/>
              <a:sym typeface="Times New Roman"/>
            </a:endParaRPr>
          </a:p>
        </p:txBody>
      </p:sp>
      <p:pic>
        <p:nvPicPr>
          <p:cNvPr id="203" name="Google Shape;203;p24"/>
          <p:cNvPicPr preferRelativeResize="0"/>
          <p:nvPr/>
        </p:nvPicPr>
        <p:blipFill>
          <a:blip r:embed="rId3">
            <a:alphaModFix/>
          </a:blip>
          <a:stretch>
            <a:fillRect/>
          </a:stretch>
        </p:blipFill>
        <p:spPr>
          <a:xfrm>
            <a:off x="7652330" y="1813313"/>
            <a:ext cx="1049175" cy="1149724"/>
          </a:xfrm>
          <a:prstGeom prst="rect">
            <a:avLst/>
          </a:prstGeom>
          <a:noFill/>
          <a:ln>
            <a:noFill/>
          </a:ln>
        </p:spPr>
      </p:pic>
      <p:pic>
        <p:nvPicPr>
          <p:cNvPr id="204" name="Google Shape;204;p24"/>
          <p:cNvPicPr preferRelativeResize="0"/>
          <p:nvPr/>
        </p:nvPicPr>
        <p:blipFill>
          <a:blip r:embed="rId4">
            <a:alphaModFix/>
          </a:blip>
          <a:stretch>
            <a:fillRect/>
          </a:stretch>
        </p:blipFill>
        <p:spPr>
          <a:xfrm>
            <a:off x="6770745" y="2963025"/>
            <a:ext cx="1930750" cy="864525"/>
          </a:xfrm>
          <a:prstGeom prst="rect">
            <a:avLst/>
          </a:prstGeom>
          <a:noFill/>
          <a:ln>
            <a:noFill/>
          </a:ln>
        </p:spPr>
      </p:pic>
      <p:pic>
        <p:nvPicPr>
          <p:cNvPr id="205" name="Google Shape;205;p24"/>
          <p:cNvPicPr preferRelativeResize="0"/>
          <p:nvPr/>
        </p:nvPicPr>
        <p:blipFill>
          <a:blip r:embed="rId5">
            <a:alphaModFix/>
          </a:blip>
          <a:stretch>
            <a:fillRect/>
          </a:stretch>
        </p:blipFill>
        <p:spPr>
          <a:xfrm>
            <a:off x="4842125" y="3408175"/>
            <a:ext cx="1672950" cy="1070700"/>
          </a:xfrm>
          <a:prstGeom prst="rect">
            <a:avLst/>
          </a:prstGeom>
          <a:noFill/>
          <a:ln>
            <a:noFill/>
          </a:ln>
        </p:spPr>
      </p:pic>
      <p:pic>
        <p:nvPicPr>
          <p:cNvPr id="206" name="Google Shape;206;p24"/>
          <p:cNvPicPr preferRelativeResize="0"/>
          <p:nvPr/>
        </p:nvPicPr>
        <p:blipFill>
          <a:blip r:embed="rId6">
            <a:alphaModFix/>
          </a:blip>
          <a:stretch>
            <a:fillRect/>
          </a:stretch>
        </p:blipFill>
        <p:spPr>
          <a:xfrm>
            <a:off x="4388775" y="1900586"/>
            <a:ext cx="2805901" cy="975175"/>
          </a:xfrm>
          <a:prstGeom prst="rect">
            <a:avLst/>
          </a:prstGeom>
          <a:noFill/>
          <a:ln>
            <a:noFill/>
          </a:ln>
        </p:spPr>
      </p:pic>
      <p:pic>
        <p:nvPicPr>
          <p:cNvPr id="207" name="Google Shape;207;p24"/>
          <p:cNvPicPr preferRelativeResize="0"/>
          <p:nvPr/>
        </p:nvPicPr>
        <p:blipFill>
          <a:blip r:embed="rId7">
            <a:alphaModFix/>
          </a:blip>
          <a:stretch>
            <a:fillRect/>
          </a:stretch>
        </p:blipFill>
        <p:spPr>
          <a:xfrm>
            <a:off x="152400" y="152400"/>
            <a:ext cx="9525" cy="9525"/>
          </a:xfrm>
          <a:prstGeom prst="rect">
            <a:avLst/>
          </a:prstGeom>
          <a:noFill/>
          <a:ln>
            <a:noFill/>
          </a:ln>
        </p:spPr>
      </p:pic>
      <p:pic>
        <p:nvPicPr>
          <p:cNvPr id="208" name="Google Shape;208;p24"/>
          <p:cNvPicPr preferRelativeResize="0"/>
          <p:nvPr/>
        </p:nvPicPr>
        <p:blipFill>
          <a:blip r:embed="rId8">
            <a:alphaModFix/>
          </a:blip>
          <a:stretch>
            <a:fillRect/>
          </a:stretch>
        </p:blipFill>
        <p:spPr>
          <a:xfrm>
            <a:off x="6770750" y="4024027"/>
            <a:ext cx="1930749" cy="1039382"/>
          </a:xfrm>
          <a:prstGeom prst="rect">
            <a:avLst/>
          </a:prstGeom>
          <a:noFill/>
          <a:ln>
            <a:noFill/>
          </a:ln>
        </p:spPr>
      </p:pic>
      <p:pic>
        <p:nvPicPr>
          <p:cNvPr id="209" name="Google Shape;209;p24"/>
          <p:cNvPicPr preferRelativeResize="0"/>
          <p:nvPr/>
        </p:nvPicPr>
        <p:blipFill>
          <a:blip r:embed="rId9">
            <a:alphaModFix/>
          </a:blip>
          <a:stretch>
            <a:fillRect/>
          </a:stretch>
        </p:blipFill>
        <p:spPr>
          <a:xfrm>
            <a:off x="3169175" y="2963033"/>
            <a:ext cx="1672950" cy="206051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5"/>
          <p:cNvSpPr txBox="1"/>
          <p:nvPr>
            <p:ph idx="1" type="body"/>
          </p:nvPr>
        </p:nvSpPr>
        <p:spPr>
          <a:xfrm>
            <a:off x="1171400" y="282650"/>
            <a:ext cx="7515000" cy="4624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100"/>
              <a:t>Our approach to building the classifier is discussed in the steps:</a:t>
            </a:r>
            <a:endParaRPr sz="2100"/>
          </a:p>
          <a:p>
            <a:pPr indent="0" lvl="0" marL="0" rtl="0" algn="ctr">
              <a:spcBef>
                <a:spcPts val="1200"/>
              </a:spcBef>
              <a:spcAft>
                <a:spcPts val="0"/>
              </a:spcAft>
              <a:buNone/>
            </a:pPr>
            <a:r>
              <a:t/>
            </a:r>
            <a:endParaRPr sz="2100"/>
          </a:p>
          <a:p>
            <a:pPr indent="-349250" lvl="0" marL="457200" rtl="0" algn="l">
              <a:lnSpc>
                <a:spcPct val="150000"/>
              </a:lnSpc>
              <a:spcBef>
                <a:spcPts val="1200"/>
              </a:spcBef>
              <a:spcAft>
                <a:spcPts val="0"/>
              </a:spcAft>
              <a:buSzPts val="1900"/>
              <a:buChar char="●"/>
            </a:pPr>
            <a:r>
              <a:rPr lang="en" sz="1900"/>
              <a:t>Perform Exploratory Data Analysis (EDA) on brain tumor dataset</a:t>
            </a:r>
            <a:endParaRPr sz="1900"/>
          </a:p>
          <a:p>
            <a:pPr indent="-349250" lvl="0" marL="457200" rtl="0" algn="l">
              <a:lnSpc>
                <a:spcPct val="150000"/>
              </a:lnSpc>
              <a:spcBef>
                <a:spcPts val="0"/>
              </a:spcBef>
              <a:spcAft>
                <a:spcPts val="0"/>
              </a:spcAft>
              <a:buSzPts val="1900"/>
              <a:buChar char="●"/>
            </a:pPr>
            <a:r>
              <a:rPr lang="en" sz="1900"/>
              <a:t>Build a CNN model</a:t>
            </a:r>
            <a:endParaRPr sz="1900"/>
          </a:p>
          <a:p>
            <a:pPr indent="-349250" lvl="0" marL="457200" rtl="0" algn="l">
              <a:lnSpc>
                <a:spcPct val="150000"/>
              </a:lnSpc>
              <a:spcBef>
                <a:spcPts val="0"/>
              </a:spcBef>
              <a:spcAft>
                <a:spcPts val="0"/>
              </a:spcAft>
              <a:buSzPts val="1900"/>
              <a:buChar char="●"/>
            </a:pPr>
            <a:r>
              <a:rPr lang="en" sz="1900"/>
              <a:t>Train and Evaluate our model on the dataset</a:t>
            </a:r>
            <a:endParaRPr sz="1900"/>
          </a:p>
          <a:p>
            <a:pPr indent="0" lvl="0" marL="0" rtl="0" algn="l">
              <a:lnSpc>
                <a:spcPct val="150000"/>
              </a:lnSpc>
              <a:spcBef>
                <a:spcPts val="1200"/>
              </a:spcBef>
              <a:spcAft>
                <a:spcPts val="0"/>
              </a:spcAft>
              <a:buNone/>
            </a:pPr>
            <a:r>
              <a:rPr lang="en" sz="1900"/>
              <a:t>We will be using MRI scans dataset </a:t>
            </a:r>
            <a:r>
              <a:rPr lang="en" sz="1900"/>
              <a:t>front</a:t>
            </a:r>
            <a:r>
              <a:rPr lang="en" sz="1900"/>
              <a:t> the following website for extracting images for our model.</a:t>
            </a:r>
            <a:endParaRPr sz="1900"/>
          </a:p>
          <a:p>
            <a:pPr indent="0" lvl="0" marL="0" rtl="0" algn="l">
              <a:lnSpc>
                <a:spcPct val="150000"/>
              </a:lnSpc>
              <a:spcBef>
                <a:spcPts val="1200"/>
              </a:spcBef>
              <a:spcAft>
                <a:spcPts val="1200"/>
              </a:spcAft>
              <a:buNone/>
            </a:pPr>
            <a:r>
              <a:rPr lang="en" sz="1800" u="sng">
                <a:solidFill>
                  <a:schemeClr val="hlink"/>
                </a:solidFill>
                <a:latin typeface="Arial"/>
                <a:ea typeface="Arial"/>
                <a:cs typeface="Arial"/>
                <a:sym typeface="Arial"/>
                <a:hlinkClick r:id="rId3"/>
              </a:rPr>
              <a:t>https://www.kaggle.com/datasets/navoneel/brain-mri-images-for-brain-tumor-detection</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3158250" y="142850"/>
            <a:ext cx="2827500" cy="66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p:txBody>
      </p:sp>
      <p:sp>
        <p:nvSpPr>
          <p:cNvPr id="220" name="Google Shape;220;p26"/>
          <p:cNvSpPr txBox="1"/>
          <p:nvPr>
            <p:ph idx="1" type="body"/>
          </p:nvPr>
        </p:nvSpPr>
        <p:spPr>
          <a:xfrm>
            <a:off x="1375250" y="697100"/>
            <a:ext cx="7038900" cy="36597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t/>
            </a:r>
            <a:endParaRPr sz="1800"/>
          </a:p>
          <a:p>
            <a:pPr indent="0" lvl="0" marL="0" rtl="0" algn="just">
              <a:lnSpc>
                <a:spcPct val="95000"/>
              </a:lnSpc>
              <a:spcBef>
                <a:spcPts val="0"/>
              </a:spcBef>
              <a:spcAft>
                <a:spcPts val="0"/>
              </a:spcAft>
              <a:buSzPts val="935"/>
              <a:buNone/>
            </a:pPr>
            <a:r>
              <a:t/>
            </a:r>
            <a:endParaRPr sz="1800"/>
          </a:p>
          <a:p>
            <a:pPr indent="0" lvl="0" marL="0" rtl="0" algn="just">
              <a:lnSpc>
                <a:spcPct val="95000"/>
              </a:lnSpc>
              <a:spcBef>
                <a:spcPts val="0"/>
              </a:spcBef>
              <a:spcAft>
                <a:spcPts val="0"/>
              </a:spcAft>
              <a:buSzPts val="935"/>
              <a:buNone/>
            </a:pPr>
            <a:r>
              <a:t/>
            </a:r>
            <a:endParaRPr sz="1800"/>
          </a:p>
          <a:p>
            <a:pPr indent="0" lvl="0" marL="0" rtl="0" algn="just">
              <a:lnSpc>
                <a:spcPct val="95000"/>
              </a:lnSpc>
              <a:spcBef>
                <a:spcPts val="0"/>
              </a:spcBef>
              <a:spcAft>
                <a:spcPts val="0"/>
              </a:spcAft>
              <a:buSzPts val="935"/>
              <a:buNone/>
            </a:pPr>
            <a:r>
              <a:rPr lang="en" sz="1800"/>
              <a:t>The research proposes an automatic segmentation method that relies upon</a:t>
            </a:r>
            <a:endParaRPr sz="1800"/>
          </a:p>
          <a:p>
            <a:pPr indent="0" lvl="0" marL="0" rtl="0" algn="just">
              <a:lnSpc>
                <a:spcPct val="95000"/>
              </a:lnSpc>
              <a:spcBef>
                <a:spcPts val="0"/>
              </a:spcBef>
              <a:spcAft>
                <a:spcPts val="0"/>
              </a:spcAft>
              <a:buSzPts val="935"/>
              <a:buNone/>
            </a:pPr>
            <a:r>
              <a:rPr lang="en" sz="1800"/>
              <a:t> CNN (Convolution Neural Networks), determining small 3 x 3</a:t>
            </a:r>
            <a:endParaRPr sz="1800"/>
          </a:p>
          <a:p>
            <a:pPr indent="0" lvl="0" marL="0" rtl="0" algn="just">
              <a:lnSpc>
                <a:spcPct val="95000"/>
              </a:lnSpc>
              <a:spcBef>
                <a:spcPts val="0"/>
              </a:spcBef>
              <a:spcAft>
                <a:spcPts val="0"/>
              </a:spcAft>
              <a:buSzPts val="935"/>
              <a:buNone/>
            </a:pPr>
            <a:r>
              <a:rPr lang="en" sz="1800"/>
              <a:t>k</a:t>
            </a:r>
            <a:r>
              <a:rPr lang="en" sz="1800"/>
              <a:t>ernels.  By incorporating this single technique, segmentation</a:t>
            </a:r>
            <a:endParaRPr sz="1800"/>
          </a:p>
          <a:p>
            <a:pPr indent="0" lvl="0" marL="0" rtl="0" algn="just">
              <a:lnSpc>
                <a:spcPct val="95000"/>
              </a:lnSpc>
              <a:spcBef>
                <a:spcPts val="0"/>
              </a:spcBef>
              <a:spcAft>
                <a:spcPts val="0"/>
              </a:spcAft>
              <a:buSzPts val="935"/>
              <a:buNone/>
            </a:pPr>
            <a:r>
              <a:rPr lang="en" sz="1800"/>
              <a:t>and classification is accomplished. CNN (a ML technique)</a:t>
            </a:r>
            <a:endParaRPr sz="1800"/>
          </a:p>
          <a:p>
            <a:pPr indent="0" lvl="0" marL="0" rtl="0" algn="just">
              <a:lnSpc>
                <a:spcPct val="95000"/>
              </a:lnSpc>
              <a:spcBef>
                <a:spcPts val="0"/>
              </a:spcBef>
              <a:spcAft>
                <a:spcPts val="0"/>
              </a:spcAft>
              <a:buSzPts val="935"/>
              <a:buNone/>
            </a:pPr>
            <a:r>
              <a:rPr lang="en" sz="1800"/>
              <a:t>from NN (Neural Networks) wherein it has layer based for</a:t>
            </a:r>
            <a:endParaRPr sz="1800"/>
          </a:p>
          <a:p>
            <a:pPr indent="0" lvl="0" marL="0" rtl="0" algn="just">
              <a:lnSpc>
                <a:spcPct val="95000"/>
              </a:lnSpc>
              <a:spcBef>
                <a:spcPts val="0"/>
              </a:spcBef>
              <a:spcAft>
                <a:spcPts val="0"/>
              </a:spcAft>
              <a:buSzPts val="935"/>
              <a:buNone/>
            </a:pPr>
            <a:r>
              <a:rPr lang="en" sz="1800"/>
              <a:t>results classification.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7"/>
          <p:cNvSpPr txBox="1"/>
          <p:nvPr>
            <p:ph idx="1" type="body"/>
          </p:nvPr>
        </p:nvSpPr>
        <p:spPr>
          <a:xfrm>
            <a:off x="615200" y="262225"/>
            <a:ext cx="8169000" cy="46896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Clr>
                <a:srgbClr val="000000"/>
              </a:buClr>
              <a:buSzPts val="935"/>
              <a:buFont typeface="Arial"/>
              <a:buNone/>
            </a:pPr>
            <a:r>
              <a:rPr lang="en" sz="2100"/>
              <a:t>Various levels involved in the proposed mechanisms are:</a:t>
            </a:r>
            <a:endParaRPr sz="2100"/>
          </a:p>
          <a:p>
            <a:pPr indent="0" lvl="0" marL="0" rtl="0" algn="just">
              <a:lnSpc>
                <a:spcPct val="95000"/>
              </a:lnSpc>
              <a:spcBef>
                <a:spcPts val="0"/>
              </a:spcBef>
              <a:spcAft>
                <a:spcPts val="0"/>
              </a:spcAft>
              <a:buClr>
                <a:srgbClr val="000000"/>
              </a:buClr>
              <a:buSzPts val="935"/>
              <a:buFont typeface="Arial"/>
              <a:buNone/>
            </a:pPr>
            <a:r>
              <a:rPr lang="en" sz="2000"/>
              <a:t> </a:t>
            </a:r>
            <a:endParaRPr sz="2000"/>
          </a:p>
          <a:p>
            <a:pPr indent="-285750" lvl="0" marL="914400" rtl="0" algn="just">
              <a:lnSpc>
                <a:spcPct val="95000"/>
              </a:lnSpc>
              <a:spcBef>
                <a:spcPts val="0"/>
              </a:spcBef>
              <a:spcAft>
                <a:spcPts val="0"/>
              </a:spcAft>
              <a:buNone/>
            </a:pPr>
            <a:r>
              <a:rPr lang="en" sz="1800"/>
              <a:t> 1. 	Data collection</a:t>
            </a:r>
            <a:endParaRPr sz="1800"/>
          </a:p>
          <a:p>
            <a:pPr indent="-285750" lvl="0" marL="914400" rtl="0" algn="just">
              <a:lnSpc>
                <a:spcPct val="95000"/>
              </a:lnSpc>
              <a:spcBef>
                <a:spcPts val="0"/>
              </a:spcBef>
              <a:spcAft>
                <a:spcPts val="0"/>
              </a:spcAft>
              <a:buNone/>
            </a:pPr>
            <a:r>
              <a:t/>
            </a:r>
            <a:endParaRPr sz="1800"/>
          </a:p>
          <a:p>
            <a:pPr indent="-285750" lvl="0" marL="914400" rtl="0" algn="just">
              <a:lnSpc>
                <a:spcPct val="95000"/>
              </a:lnSpc>
              <a:spcBef>
                <a:spcPts val="0"/>
              </a:spcBef>
              <a:spcAft>
                <a:spcPts val="0"/>
              </a:spcAft>
              <a:buNone/>
            </a:pPr>
            <a:r>
              <a:rPr lang="en" sz="1800"/>
              <a:t> 2. Pre-processing</a:t>
            </a:r>
            <a:endParaRPr sz="1800"/>
          </a:p>
          <a:p>
            <a:pPr indent="-285750" lvl="0" marL="914400" rtl="0" algn="just">
              <a:lnSpc>
                <a:spcPct val="95000"/>
              </a:lnSpc>
              <a:spcBef>
                <a:spcPts val="0"/>
              </a:spcBef>
              <a:spcAft>
                <a:spcPts val="0"/>
              </a:spcAft>
              <a:buNone/>
            </a:pPr>
            <a:r>
              <a:t/>
            </a:r>
            <a:endParaRPr sz="1800"/>
          </a:p>
          <a:p>
            <a:pPr indent="-285750" lvl="0" marL="914400" rtl="0" algn="just">
              <a:lnSpc>
                <a:spcPct val="95000"/>
              </a:lnSpc>
              <a:spcBef>
                <a:spcPts val="0"/>
              </a:spcBef>
              <a:spcAft>
                <a:spcPts val="0"/>
              </a:spcAft>
              <a:buNone/>
            </a:pPr>
            <a:r>
              <a:rPr lang="en" sz="1800"/>
              <a:t> 3. Average filtering</a:t>
            </a:r>
            <a:endParaRPr sz="1800"/>
          </a:p>
          <a:p>
            <a:pPr indent="-285750" lvl="0" marL="914400" rtl="0" algn="just">
              <a:lnSpc>
                <a:spcPct val="95000"/>
              </a:lnSpc>
              <a:spcBef>
                <a:spcPts val="0"/>
              </a:spcBef>
              <a:spcAft>
                <a:spcPts val="0"/>
              </a:spcAft>
              <a:buNone/>
            </a:pPr>
            <a:r>
              <a:t/>
            </a:r>
            <a:endParaRPr sz="1800"/>
          </a:p>
          <a:p>
            <a:pPr indent="-285750" lvl="0" marL="914400" rtl="0" algn="just">
              <a:lnSpc>
                <a:spcPct val="95000"/>
              </a:lnSpc>
              <a:spcBef>
                <a:spcPts val="0"/>
              </a:spcBef>
              <a:spcAft>
                <a:spcPts val="0"/>
              </a:spcAft>
              <a:buNone/>
            </a:pPr>
            <a:r>
              <a:rPr lang="en" sz="1800"/>
              <a:t>4. Segmentation</a:t>
            </a:r>
            <a:endParaRPr sz="1800"/>
          </a:p>
          <a:p>
            <a:pPr indent="-285750" lvl="0" marL="914400" rtl="0" algn="just">
              <a:lnSpc>
                <a:spcPct val="95000"/>
              </a:lnSpc>
              <a:spcBef>
                <a:spcPts val="0"/>
              </a:spcBef>
              <a:spcAft>
                <a:spcPts val="0"/>
              </a:spcAft>
              <a:buNone/>
            </a:pPr>
            <a:r>
              <a:t/>
            </a:r>
            <a:endParaRPr sz="1800"/>
          </a:p>
          <a:p>
            <a:pPr indent="-285750" lvl="0" marL="914400" rtl="0" algn="just">
              <a:lnSpc>
                <a:spcPct val="95000"/>
              </a:lnSpc>
              <a:spcBef>
                <a:spcPts val="0"/>
              </a:spcBef>
              <a:spcAft>
                <a:spcPts val="0"/>
              </a:spcAft>
              <a:buNone/>
            </a:pPr>
            <a:r>
              <a:rPr lang="en" sz="1800"/>
              <a:t>5. feature extraction</a:t>
            </a:r>
            <a:endParaRPr sz="1800"/>
          </a:p>
          <a:p>
            <a:pPr indent="-285750" lvl="0" marL="914400" rtl="0" algn="just">
              <a:lnSpc>
                <a:spcPct val="95000"/>
              </a:lnSpc>
              <a:spcBef>
                <a:spcPts val="0"/>
              </a:spcBef>
              <a:spcAft>
                <a:spcPts val="0"/>
              </a:spcAft>
              <a:buNone/>
            </a:pPr>
            <a:r>
              <a:t/>
            </a:r>
            <a:endParaRPr sz="1800"/>
          </a:p>
          <a:p>
            <a:pPr indent="-285750" lvl="0" marL="914400" rtl="0" algn="just">
              <a:lnSpc>
                <a:spcPct val="95000"/>
              </a:lnSpc>
              <a:spcBef>
                <a:spcPts val="0"/>
              </a:spcBef>
              <a:spcAft>
                <a:spcPts val="0"/>
              </a:spcAft>
              <a:buNone/>
            </a:pPr>
            <a:r>
              <a:rPr lang="en" sz="1800"/>
              <a:t>6. CNN via classification and identification. </a:t>
            </a:r>
            <a:endParaRPr sz="1800"/>
          </a:p>
          <a:p>
            <a:pPr indent="-285750" lvl="0" marL="914400" rtl="0" algn="just">
              <a:lnSpc>
                <a:spcPct val="95000"/>
              </a:lnSpc>
              <a:spcBef>
                <a:spcPts val="0"/>
              </a:spcBef>
              <a:spcAft>
                <a:spcPts val="0"/>
              </a:spcAft>
              <a:buNone/>
            </a:pPr>
            <a:r>
              <a:t/>
            </a:r>
            <a:endParaRPr sz="1800"/>
          </a:p>
          <a:p>
            <a:pPr indent="0" lvl="0" marL="0" rtl="0" algn="just">
              <a:lnSpc>
                <a:spcPct val="95000"/>
              </a:lnSpc>
              <a:spcBef>
                <a:spcPts val="0"/>
              </a:spcBef>
              <a:spcAft>
                <a:spcPts val="0"/>
              </a:spcAft>
              <a:buNone/>
            </a:pPr>
            <a:r>
              <a:rPr lang="en" sz="1800"/>
              <a:t>The techniques of ML (machine learning) are being effectively employed for brain tumor detection and prevention at an early stage.</a:t>
            </a:r>
            <a:endParaRPr sz="1800"/>
          </a:p>
          <a:p>
            <a:pPr indent="-285750" lvl="0" marL="914400" rtl="0" algn="just">
              <a:lnSpc>
                <a:spcPct val="95000"/>
              </a:lnSpc>
              <a:spcBef>
                <a:spcPts val="0"/>
              </a:spcBef>
              <a:spcAft>
                <a:spcPts val="0"/>
              </a:spcAft>
              <a:buClr>
                <a:srgbClr val="000000"/>
              </a:buClr>
              <a:buSzPts val="935"/>
              <a:buFont typeface="Arial"/>
              <a:buNone/>
            </a:pPr>
            <a:r>
              <a:t/>
            </a:r>
            <a:endParaRPr sz="1800"/>
          </a:p>
          <a:p>
            <a:pPr indent="0" lvl="0" marL="0" rtl="0" algn="l">
              <a:spcBef>
                <a:spcPts val="1200"/>
              </a:spcBef>
              <a:spcAft>
                <a:spcPts val="1200"/>
              </a:spcAft>
              <a:buNone/>
            </a:pPr>
            <a:r>
              <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EXPECTED OUTCOME</a:t>
            </a:r>
            <a:endParaRPr/>
          </a:p>
        </p:txBody>
      </p:sp>
      <p:sp>
        <p:nvSpPr>
          <p:cNvPr id="231" name="Google Shape;231;p28"/>
          <p:cNvSpPr txBox="1"/>
          <p:nvPr/>
        </p:nvSpPr>
        <p:spPr>
          <a:xfrm>
            <a:off x="1432100" y="1835525"/>
            <a:ext cx="580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232" name="Google Shape;232;p28"/>
          <p:cNvSpPr txBox="1"/>
          <p:nvPr/>
        </p:nvSpPr>
        <p:spPr>
          <a:xfrm>
            <a:off x="1647225" y="978300"/>
            <a:ext cx="6370500" cy="398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latin typeface="Lato"/>
                <a:ea typeface="Lato"/>
                <a:cs typeface="Lato"/>
                <a:sym typeface="Lato"/>
              </a:rPr>
              <a:t>The predictions made by the model will be an array with each value being the probability that it predicts the image belongs to that category. So, we take the maximum of all such probabilities and assign the predicted label to that image input.</a:t>
            </a:r>
            <a:endParaRPr sz="1800">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n" sz="1800">
                <a:solidFill>
                  <a:schemeClr val="lt1"/>
                </a:solidFill>
                <a:latin typeface="Lato"/>
                <a:ea typeface="Lato"/>
                <a:cs typeface="Lato"/>
                <a:sym typeface="Lato"/>
              </a:rPr>
              <a:t>A confusion matrix is a matrix representation showing how well the trained model predicts each target class with respect to the counts. It contains 4 values in the following format:</a:t>
            </a:r>
            <a:endParaRPr sz="1800">
              <a:solidFill>
                <a:schemeClr val="lt1"/>
              </a:solidFill>
              <a:latin typeface="Lato"/>
              <a:ea typeface="Lato"/>
              <a:cs typeface="Lato"/>
              <a:sym typeface="Lato"/>
            </a:endParaRPr>
          </a:p>
          <a:p>
            <a:pPr indent="0" lvl="0" marL="2286000" rtl="0" algn="l">
              <a:lnSpc>
                <a:spcPct val="115000"/>
              </a:lnSpc>
              <a:spcBef>
                <a:spcPts val="1200"/>
              </a:spcBef>
              <a:spcAft>
                <a:spcPts val="0"/>
              </a:spcAft>
              <a:buNone/>
            </a:pPr>
            <a:r>
              <a:rPr lang="en" sz="2400">
                <a:solidFill>
                  <a:schemeClr val="lt1"/>
                </a:solidFill>
                <a:latin typeface="Lato"/>
                <a:ea typeface="Lato"/>
                <a:cs typeface="Lato"/>
                <a:sym typeface="Lato"/>
              </a:rPr>
              <a:t>[  TP FN  ]</a:t>
            </a:r>
            <a:endParaRPr sz="2400">
              <a:solidFill>
                <a:schemeClr val="lt1"/>
              </a:solidFill>
              <a:latin typeface="Lato"/>
              <a:ea typeface="Lato"/>
              <a:cs typeface="Lato"/>
              <a:sym typeface="Lato"/>
            </a:endParaRPr>
          </a:p>
          <a:p>
            <a:pPr indent="0" lvl="0" marL="2286000" rtl="0" algn="l">
              <a:lnSpc>
                <a:spcPct val="115000"/>
              </a:lnSpc>
              <a:spcBef>
                <a:spcPts val="1200"/>
              </a:spcBef>
              <a:spcAft>
                <a:spcPts val="1200"/>
              </a:spcAft>
              <a:buNone/>
            </a:pPr>
            <a:r>
              <a:rPr lang="en" sz="2400">
                <a:solidFill>
                  <a:schemeClr val="lt1"/>
                </a:solidFill>
                <a:latin typeface="Lato"/>
                <a:ea typeface="Lato"/>
                <a:cs typeface="Lato"/>
                <a:sym typeface="Lato"/>
              </a:rPr>
              <a:t>[  FP TN  ]</a:t>
            </a:r>
            <a:endParaRPr sz="24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9"/>
          <p:cNvSpPr txBox="1"/>
          <p:nvPr>
            <p:ph idx="1" type="body"/>
          </p:nvPr>
        </p:nvSpPr>
        <p:spPr>
          <a:xfrm>
            <a:off x="1061175" y="453850"/>
            <a:ext cx="7594500" cy="4316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5175"/>
              <a:t> </a:t>
            </a:r>
            <a:r>
              <a:rPr lang="en" sz="7200"/>
              <a:t>True positive (TP): Target is positive and the model predicted it as positive</a:t>
            </a:r>
            <a:endParaRPr sz="7200"/>
          </a:p>
          <a:p>
            <a:pPr indent="0" lvl="0" marL="0" rtl="0" algn="l">
              <a:spcBef>
                <a:spcPts val="1200"/>
              </a:spcBef>
              <a:spcAft>
                <a:spcPts val="0"/>
              </a:spcAft>
              <a:buNone/>
            </a:pPr>
            <a:r>
              <a:rPr lang="en" sz="7200"/>
              <a:t>False negative (FN): Target is positive and the model predicted it as negative</a:t>
            </a:r>
            <a:endParaRPr sz="7200"/>
          </a:p>
          <a:p>
            <a:pPr indent="0" lvl="0" marL="0" rtl="0" algn="l">
              <a:spcBef>
                <a:spcPts val="1200"/>
              </a:spcBef>
              <a:spcAft>
                <a:spcPts val="0"/>
              </a:spcAft>
              <a:buNone/>
            </a:pPr>
            <a:r>
              <a:rPr lang="en" sz="7200"/>
              <a:t>False positive (FP): Target is negative and the model predicted it as positive</a:t>
            </a:r>
            <a:endParaRPr sz="7200"/>
          </a:p>
          <a:p>
            <a:pPr indent="0" lvl="0" marL="0" rtl="0" algn="l">
              <a:spcBef>
                <a:spcPts val="1200"/>
              </a:spcBef>
              <a:spcAft>
                <a:spcPts val="0"/>
              </a:spcAft>
              <a:buNone/>
            </a:pPr>
            <a:r>
              <a:rPr lang="en" sz="7200"/>
              <a:t>True negative (TN): Target is negative and the model predicted it as negative</a:t>
            </a:r>
            <a:endParaRPr sz="7200"/>
          </a:p>
          <a:p>
            <a:pPr indent="0" lvl="0" marL="0" rtl="0" algn="l">
              <a:spcBef>
                <a:spcPts val="1200"/>
              </a:spcBef>
              <a:spcAft>
                <a:spcPts val="0"/>
              </a:spcAft>
              <a:buNone/>
            </a:pPr>
            <a:r>
              <a:rPr lang="en" sz="7200"/>
              <a:t>The classification report provides a summary of the metrics precision, recall and F1-score for each class/label in the dataset. It also provides the accuracy and how many dataset samples of each label it categorized.</a:t>
            </a:r>
            <a:endParaRPr sz="7200"/>
          </a:p>
          <a:p>
            <a:pPr indent="0" lvl="0" marL="0" rtl="0" algn="l">
              <a:spcBef>
                <a:spcPts val="1200"/>
              </a:spcBef>
              <a:spcAft>
                <a:spcPts val="0"/>
              </a:spcAft>
              <a:buNone/>
            </a:pPr>
            <a:r>
              <a:rPr lang="en" sz="7200"/>
              <a:t>A</a:t>
            </a:r>
            <a:r>
              <a:rPr lang="en" sz="7200"/>
              <a:t>ccuracy of the model can be calculated with the formula</a:t>
            </a:r>
            <a:endParaRPr sz="7200"/>
          </a:p>
          <a:p>
            <a:pPr indent="0" lvl="0" marL="1828800" rtl="0" algn="l">
              <a:spcBef>
                <a:spcPts val="1200"/>
              </a:spcBef>
              <a:spcAft>
                <a:spcPts val="0"/>
              </a:spcAft>
              <a:buNone/>
            </a:pPr>
            <a:r>
              <a:rPr lang="en" sz="7200"/>
              <a:t> =      (TP + TN) / (TP + FN + FN + TN)</a:t>
            </a:r>
            <a:endParaRPr sz="72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3153300" y="343350"/>
            <a:ext cx="28374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243" name="Google Shape;243;p30"/>
          <p:cNvSpPr txBox="1"/>
          <p:nvPr>
            <p:ph idx="1" type="body"/>
          </p:nvPr>
        </p:nvSpPr>
        <p:spPr>
          <a:xfrm>
            <a:off x="1247325" y="1053225"/>
            <a:ext cx="7038900" cy="29112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Font typeface="Arial"/>
              <a:buAutoNum type="arabicPeriod"/>
            </a:pPr>
            <a:r>
              <a:rPr lang="en" sz="2100">
                <a:latin typeface="Arial"/>
                <a:ea typeface="Arial"/>
                <a:cs typeface="Arial"/>
                <a:sym typeface="Arial"/>
              </a:rPr>
              <a:t>Brain Tumor Detection Using Deep Learning Models</a:t>
            </a:r>
            <a:endParaRPr sz="1100"/>
          </a:p>
          <a:p>
            <a:pPr indent="0" lvl="0" marL="0" rtl="0" algn="l">
              <a:spcBef>
                <a:spcPts val="0"/>
              </a:spcBef>
              <a:spcAft>
                <a:spcPts val="1200"/>
              </a:spcAft>
              <a:buNone/>
            </a:pPr>
            <a:r>
              <a:rPr lang="en"/>
              <a:t>            </a:t>
            </a:r>
            <a:r>
              <a:rPr lang="en" sz="2200" u="sng">
                <a:latin typeface="Arial"/>
                <a:ea typeface="Arial"/>
                <a:cs typeface="Arial"/>
                <a:sym typeface="Arial"/>
                <a:hlinkClick r:id="rId3"/>
              </a:rPr>
              <a:t>https://ieeexplore.ieee.org/document/9344555</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4"/>
          <p:cNvSpPr txBox="1"/>
          <p:nvPr>
            <p:ph type="ctrTitle"/>
          </p:nvPr>
        </p:nvSpPr>
        <p:spPr>
          <a:xfrm>
            <a:off x="1095050" y="327825"/>
            <a:ext cx="3897300" cy="842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 sz="2600">
                <a:latin typeface="Arial"/>
                <a:ea typeface="Arial"/>
                <a:cs typeface="Arial"/>
                <a:sym typeface="Arial"/>
              </a:rPr>
              <a:t>What is a Brain Tumor </a:t>
            </a:r>
            <a:r>
              <a:rPr lang="en" sz="2600">
                <a:latin typeface="Arial"/>
                <a:ea typeface="Arial"/>
                <a:cs typeface="Arial"/>
                <a:sym typeface="Arial"/>
              </a:rPr>
              <a:t>?</a:t>
            </a:r>
            <a:endParaRPr sz="2600">
              <a:latin typeface="Arial"/>
              <a:ea typeface="Arial"/>
              <a:cs typeface="Arial"/>
              <a:sym typeface="Arial"/>
            </a:endParaRPr>
          </a:p>
          <a:p>
            <a:pPr indent="0" lvl="0" marL="0" rtl="0" algn="l">
              <a:spcBef>
                <a:spcPts val="0"/>
              </a:spcBef>
              <a:spcAft>
                <a:spcPts val="0"/>
              </a:spcAft>
              <a:buNone/>
            </a:pPr>
            <a:r>
              <a:t/>
            </a:r>
            <a:endParaRPr/>
          </a:p>
        </p:txBody>
      </p:sp>
      <p:sp>
        <p:nvSpPr>
          <p:cNvPr id="146" name="Google Shape;146;p14"/>
          <p:cNvSpPr txBox="1"/>
          <p:nvPr>
            <p:ph idx="1" type="subTitle"/>
          </p:nvPr>
        </p:nvSpPr>
        <p:spPr>
          <a:xfrm>
            <a:off x="177300" y="1262400"/>
            <a:ext cx="4926000" cy="3498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75"/>
              <a:buNone/>
            </a:pPr>
            <a:r>
              <a:rPr lang="en" sz="1800">
                <a:latin typeface="Arial"/>
                <a:ea typeface="Arial"/>
                <a:cs typeface="Arial"/>
                <a:sym typeface="Arial"/>
              </a:rPr>
              <a:t>A collection of abnormal cells that grows in the brain or central Spine canal, One abnormal cell becomes two, two becomes four, four becomes eight,until there is a lump of abnormal cells.</a:t>
            </a:r>
            <a:endParaRPr sz="1800">
              <a:latin typeface="Arial"/>
              <a:ea typeface="Arial"/>
              <a:cs typeface="Arial"/>
              <a:sym typeface="Arial"/>
            </a:endParaRPr>
          </a:p>
          <a:p>
            <a:pPr indent="0" lvl="0" marL="0" rtl="0" algn="l">
              <a:lnSpc>
                <a:spcPct val="115000"/>
              </a:lnSpc>
              <a:spcBef>
                <a:spcPts val="0"/>
              </a:spcBef>
              <a:spcAft>
                <a:spcPts val="0"/>
              </a:spcAft>
              <a:buSzPts val="275"/>
              <a:buNone/>
            </a:pPr>
            <a:r>
              <a:rPr lang="en" sz="1800">
                <a:latin typeface="Arial"/>
                <a:ea typeface="Arial"/>
                <a:cs typeface="Arial"/>
                <a:sym typeface="Arial"/>
              </a:rPr>
              <a:t>There are 2 types of Brain Tumor - </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Primary Brain Tumor</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Secondary Brain Tumor</a:t>
            </a:r>
            <a:endParaRPr sz="1800">
              <a:latin typeface="Arial"/>
              <a:ea typeface="Arial"/>
              <a:cs typeface="Arial"/>
              <a:sym typeface="Arial"/>
            </a:endParaRPr>
          </a:p>
          <a:p>
            <a:pPr indent="0" lvl="0" marL="0" rtl="0" algn="l">
              <a:lnSpc>
                <a:spcPct val="115000"/>
              </a:lnSpc>
              <a:spcBef>
                <a:spcPts val="0"/>
              </a:spcBef>
              <a:spcAft>
                <a:spcPts val="0"/>
              </a:spcAft>
              <a:buSzPts val="275"/>
              <a:buNone/>
            </a:pPr>
            <a:r>
              <a:t/>
            </a:r>
            <a:endParaRPr sz="2175">
              <a:latin typeface="Arial"/>
              <a:ea typeface="Arial"/>
              <a:cs typeface="Arial"/>
              <a:sym typeface="Arial"/>
            </a:endParaRPr>
          </a:p>
          <a:p>
            <a:pPr indent="0" lvl="0" marL="0" rtl="0" algn="l">
              <a:spcBef>
                <a:spcPts val="0"/>
              </a:spcBef>
              <a:spcAft>
                <a:spcPts val="0"/>
              </a:spcAft>
              <a:buSzPts val="275"/>
              <a:buNone/>
            </a:pPr>
            <a:r>
              <a:t/>
            </a:r>
            <a:endParaRPr sz="2225"/>
          </a:p>
        </p:txBody>
      </p:sp>
      <p:pic>
        <p:nvPicPr>
          <p:cNvPr id="147" name="Google Shape;147;p14"/>
          <p:cNvPicPr preferRelativeResize="0"/>
          <p:nvPr/>
        </p:nvPicPr>
        <p:blipFill>
          <a:blip r:embed="rId3">
            <a:alphaModFix/>
          </a:blip>
          <a:stretch>
            <a:fillRect/>
          </a:stretch>
        </p:blipFill>
        <p:spPr>
          <a:xfrm>
            <a:off x="5437769" y="327825"/>
            <a:ext cx="3553832" cy="41135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5"/>
          <p:cNvPicPr preferRelativeResize="0"/>
          <p:nvPr/>
        </p:nvPicPr>
        <p:blipFill>
          <a:blip r:embed="rId3">
            <a:alphaModFix/>
          </a:blip>
          <a:stretch>
            <a:fillRect/>
          </a:stretch>
        </p:blipFill>
        <p:spPr>
          <a:xfrm>
            <a:off x="185463" y="182100"/>
            <a:ext cx="8773074" cy="4779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859050" y="645450"/>
            <a:ext cx="7425900" cy="3852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400" u="sng">
                <a:latin typeface="Arial"/>
                <a:ea typeface="Arial"/>
                <a:cs typeface="Arial"/>
                <a:sym typeface="Arial"/>
              </a:rPr>
              <a:t>Primary Brain Tumors:</a:t>
            </a:r>
            <a:endParaRPr sz="1400" u="sng">
              <a:latin typeface="Arial"/>
              <a:ea typeface="Arial"/>
              <a:cs typeface="Arial"/>
              <a:sym typeface="Arial"/>
            </a:endParaRPr>
          </a:p>
          <a:p>
            <a:pPr indent="-317500" lvl="0" marL="457200" rtl="0" algn="l">
              <a:lnSpc>
                <a:spcPct val="115000"/>
              </a:lnSpc>
              <a:spcBef>
                <a:spcPts val="1200"/>
              </a:spcBef>
              <a:spcAft>
                <a:spcPts val="0"/>
              </a:spcAft>
              <a:buClr>
                <a:schemeClr val="lt1"/>
              </a:buClr>
              <a:buSzPts val="1400"/>
              <a:buFont typeface="Arial"/>
              <a:buChar char="○"/>
            </a:pPr>
            <a:r>
              <a:rPr lang="en" sz="1400">
                <a:latin typeface="Arial"/>
                <a:ea typeface="Arial"/>
                <a:cs typeface="Arial"/>
                <a:sym typeface="Arial"/>
              </a:rPr>
              <a:t>﻿﻿These tumors can be Benign or Malignant.</a:t>
            </a:r>
            <a:br>
              <a:rPr lang="en" sz="1400">
                <a:latin typeface="Arial"/>
                <a:ea typeface="Arial"/>
                <a:cs typeface="Arial"/>
                <a:sym typeface="Arial"/>
              </a:rPr>
            </a:br>
            <a:r>
              <a:rPr lang="en" sz="1400">
                <a:latin typeface="Arial"/>
                <a:ea typeface="Arial"/>
                <a:cs typeface="Arial"/>
                <a:sym typeface="Arial"/>
              </a:rPr>
              <a:t> Primary tumors originates in the CNS</a:t>
            </a:r>
            <a:endParaRPr sz="1400">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sz="1400">
                <a:latin typeface="Arial"/>
                <a:ea typeface="Arial"/>
                <a:cs typeface="Arial"/>
                <a:sym typeface="Arial"/>
              </a:rPr>
              <a:t>﻿﻿Benign brain tumors do not contain cancer cells :</a:t>
            </a:r>
            <a:endParaRPr sz="1400">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sz="1400">
                <a:latin typeface="Arial"/>
                <a:ea typeface="Arial"/>
                <a:cs typeface="Arial"/>
                <a:sym typeface="Arial"/>
              </a:rPr>
              <a:t>﻿﻿Usually, benign tumors can be removed and the rarely grow back.</a:t>
            </a:r>
            <a:br>
              <a:rPr lang="en" sz="1400">
                <a:latin typeface="Arial"/>
                <a:ea typeface="Arial"/>
                <a:cs typeface="Arial"/>
                <a:sym typeface="Arial"/>
              </a:rPr>
            </a:br>
            <a:r>
              <a:rPr lang="en" sz="1400">
                <a:latin typeface="Arial"/>
                <a:ea typeface="Arial"/>
                <a:cs typeface="Arial"/>
                <a:sym typeface="Arial"/>
              </a:rPr>
              <a:t> Benign brain tumors have an obvious border or edge.</a:t>
            </a:r>
            <a:endParaRPr sz="1400">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sz="1400">
                <a:latin typeface="Arial"/>
                <a:ea typeface="Arial"/>
                <a:cs typeface="Arial"/>
                <a:sym typeface="Arial"/>
              </a:rPr>
              <a:t>﻿﻿They </a:t>
            </a:r>
            <a:r>
              <a:rPr lang="en" sz="1400">
                <a:latin typeface="Arial"/>
                <a:ea typeface="Arial"/>
                <a:cs typeface="Arial"/>
                <a:sym typeface="Arial"/>
              </a:rPr>
              <a:t>don't</a:t>
            </a:r>
            <a:r>
              <a:rPr lang="en" sz="1400">
                <a:latin typeface="Arial"/>
                <a:ea typeface="Arial"/>
                <a:cs typeface="Arial"/>
                <a:sym typeface="Arial"/>
              </a:rPr>
              <a:t> spread to other parts of the body</a:t>
            </a:r>
            <a:br>
              <a:rPr lang="en" sz="1400">
                <a:latin typeface="Arial"/>
                <a:ea typeface="Arial"/>
                <a:cs typeface="Arial"/>
                <a:sym typeface="Arial"/>
              </a:rPr>
            </a:br>
            <a:r>
              <a:rPr lang="en" sz="1400">
                <a:latin typeface="Arial"/>
                <a:ea typeface="Arial"/>
                <a:cs typeface="Arial"/>
                <a:sym typeface="Arial"/>
              </a:rPr>
              <a:t> They don't invade tissues around them</a:t>
            </a:r>
            <a:br>
              <a:rPr lang="en" sz="1400">
                <a:latin typeface="Arial"/>
                <a:ea typeface="Arial"/>
                <a:cs typeface="Arial"/>
                <a:sym typeface="Arial"/>
              </a:rPr>
            </a:br>
            <a:r>
              <a:rPr lang="en" sz="1400">
                <a:latin typeface="Arial"/>
                <a:ea typeface="Arial"/>
                <a:cs typeface="Arial"/>
                <a:sym typeface="Arial"/>
              </a:rPr>
              <a:t> However, benign tumors can press on sensitive area of brain and can cause serious health problems.</a:t>
            </a:r>
            <a:endParaRPr sz="1400">
              <a:latin typeface="Arial"/>
              <a:ea typeface="Arial"/>
              <a:cs typeface="Arial"/>
              <a:sym typeface="Arial"/>
            </a:endParaRPr>
          </a:p>
          <a:p>
            <a:pPr indent="0" lvl="0" marL="0" rtl="0" algn="l">
              <a:lnSpc>
                <a:spcPct val="115000"/>
              </a:lnSpc>
              <a:spcBef>
                <a:spcPts val="1200"/>
              </a:spcBef>
              <a:spcAft>
                <a:spcPts val="0"/>
              </a:spcAft>
              <a:buNone/>
            </a:pPr>
            <a:r>
              <a:rPr lang="en" sz="1400">
                <a:latin typeface="Arial"/>
                <a:ea typeface="Arial"/>
                <a:cs typeface="Arial"/>
                <a:sym typeface="Arial"/>
              </a:rPr>
              <a:t>Unlike benign tumor of other parts of the body, benign tumor of the brain are sometimes life threatening. with time benign brain tumors can become malignant.</a:t>
            </a:r>
            <a:endParaRPr sz="1400">
              <a:latin typeface="Arial"/>
              <a:ea typeface="Arial"/>
              <a:cs typeface="Arial"/>
              <a:sym typeface="Arial"/>
            </a:endParaRPr>
          </a:p>
          <a:p>
            <a:pPr indent="0" lvl="0" marL="0" rtl="0" algn="l">
              <a:spcBef>
                <a:spcPts val="0"/>
              </a:spcBef>
              <a:spcAft>
                <a:spcPts val="0"/>
              </a:spcAft>
              <a:buNone/>
            </a:pPr>
            <a:r>
              <a:t/>
            </a:r>
            <a:endParaRPr sz="3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732900" y="585000"/>
            <a:ext cx="7678200" cy="3973500"/>
          </a:xfrm>
          <a:prstGeom prst="rect">
            <a:avLst/>
          </a:prstGeom>
        </p:spPr>
        <p:txBody>
          <a:bodyPr anchorCtr="0" anchor="ctr" bIns="91425" lIns="91425" spcFirstLastPara="1" rIns="91425" wrap="square" tIns="91425">
            <a:noAutofit/>
          </a:bodyPr>
          <a:lstStyle/>
          <a:p>
            <a:pPr indent="-343535" lvl="0" marL="457200" rtl="0" algn="l">
              <a:lnSpc>
                <a:spcPct val="115000"/>
              </a:lnSpc>
              <a:spcBef>
                <a:spcPts val="1200"/>
              </a:spcBef>
              <a:spcAft>
                <a:spcPts val="0"/>
              </a:spcAft>
              <a:buClr>
                <a:schemeClr val="lt1"/>
              </a:buClr>
              <a:buSzPts val="1810"/>
              <a:buFont typeface="Arial"/>
              <a:buChar char="○"/>
            </a:pPr>
            <a:r>
              <a:rPr lang="en" sz="1810">
                <a:latin typeface="Arial"/>
                <a:ea typeface="Arial"/>
                <a:cs typeface="Arial"/>
                <a:sym typeface="Arial"/>
              </a:rPr>
              <a:t>Malignant brain tumors (Also called Brain Cancer) contain cancer cells:</a:t>
            </a:r>
            <a:endParaRPr sz="1810">
              <a:latin typeface="Arial"/>
              <a:ea typeface="Arial"/>
              <a:cs typeface="Arial"/>
              <a:sym typeface="Arial"/>
            </a:endParaRPr>
          </a:p>
          <a:p>
            <a:pPr indent="-343535" lvl="0" marL="457200" rtl="0" algn="l">
              <a:lnSpc>
                <a:spcPct val="115000"/>
              </a:lnSpc>
              <a:spcBef>
                <a:spcPts val="0"/>
              </a:spcBef>
              <a:spcAft>
                <a:spcPts val="0"/>
              </a:spcAft>
              <a:buClr>
                <a:schemeClr val="lt1"/>
              </a:buClr>
              <a:buSzPts val="1810"/>
              <a:buFont typeface="Arial"/>
              <a:buChar char="●"/>
            </a:pPr>
            <a:r>
              <a:rPr lang="en" sz="1810">
                <a:latin typeface="Arial"/>
                <a:ea typeface="Arial"/>
                <a:cs typeface="Arial"/>
                <a:sym typeface="Arial"/>
              </a:rPr>
              <a:t>﻿﻿More serious and often are threat to life</a:t>
            </a:r>
            <a:endParaRPr sz="1810">
              <a:latin typeface="Arial"/>
              <a:ea typeface="Arial"/>
              <a:cs typeface="Arial"/>
              <a:sym typeface="Arial"/>
            </a:endParaRPr>
          </a:p>
          <a:p>
            <a:pPr indent="-343535" lvl="0" marL="457200" rtl="0" algn="l">
              <a:lnSpc>
                <a:spcPct val="115000"/>
              </a:lnSpc>
              <a:spcBef>
                <a:spcPts val="0"/>
              </a:spcBef>
              <a:spcAft>
                <a:spcPts val="0"/>
              </a:spcAft>
              <a:buClr>
                <a:schemeClr val="lt1"/>
              </a:buClr>
              <a:buSzPts val="1810"/>
              <a:buFont typeface="Arial"/>
              <a:buChar char="●"/>
            </a:pPr>
            <a:r>
              <a:rPr lang="en" sz="1810">
                <a:latin typeface="Arial"/>
                <a:ea typeface="Arial"/>
                <a:cs typeface="Arial"/>
                <a:sym typeface="Arial"/>
              </a:rPr>
              <a:t>﻿﻿Rapid Growth</a:t>
            </a:r>
            <a:endParaRPr sz="1810">
              <a:latin typeface="Arial"/>
              <a:ea typeface="Arial"/>
              <a:cs typeface="Arial"/>
              <a:sym typeface="Arial"/>
            </a:endParaRPr>
          </a:p>
          <a:p>
            <a:pPr indent="-343535" lvl="0" marL="457200" rtl="0" algn="l">
              <a:lnSpc>
                <a:spcPct val="115000"/>
              </a:lnSpc>
              <a:spcBef>
                <a:spcPts val="0"/>
              </a:spcBef>
              <a:spcAft>
                <a:spcPts val="0"/>
              </a:spcAft>
              <a:buClr>
                <a:schemeClr val="lt1"/>
              </a:buClr>
              <a:buSzPts val="1810"/>
              <a:buFont typeface="Arial"/>
              <a:buChar char="●"/>
            </a:pPr>
            <a:r>
              <a:rPr lang="en" sz="1810">
                <a:latin typeface="Arial"/>
                <a:ea typeface="Arial"/>
                <a:cs typeface="Arial"/>
                <a:sym typeface="Arial"/>
              </a:rPr>
              <a:t>﻿﻿Invade or crowd nearby healthy brain tissue</a:t>
            </a:r>
            <a:br>
              <a:rPr lang="en" sz="1810">
                <a:latin typeface="Arial"/>
                <a:ea typeface="Arial"/>
                <a:cs typeface="Arial"/>
                <a:sym typeface="Arial"/>
              </a:rPr>
            </a:br>
            <a:r>
              <a:rPr lang="en" sz="1810">
                <a:latin typeface="Arial"/>
                <a:ea typeface="Arial"/>
                <a:cs typeface="Arial"/>
                <a:sym typeface="Arial"/>
              </a:rPr>
              <a:t> Cancer cell may spread to other parts of the brain or to the spinal cord</a:t>
            </a:r>
            <a:endParaRPr sz="1810">
              <a:latin typeface="Arial"/>
              <a:ea typeface="Arial"/>
              <a:cs typeface="Arial"/>
              <a:sym typeface="Arial"/>
            </a:endParaRPr>
          </a:p>
          <a:p>
            <a:pPr indent="-343535" lvl="0" marL="457200" rtl="0" algn="l">
              <a:lnSpc>
                <a:spcPct val="115000"/>
              </a:lnSpc>
              <a:spcBef>
                <a:spcPts val="0"/>
              </a:spcBef>
              <a:spcAft>
                <a:spcPts val="0"/>
              </a:spcAft>
              <a:buClr>
                <a:schemeClr val="lt1"/>
              </a:buClr>
              <a:buSzPts val="1810"/>
              <a:buFont typeface="Arial"/>
              <a:buChar char="●"/>
            </a:pPr>
            <a:r>
              <a:rPr lang="en" sz="1810">
                <a:latin typeface="Arial"/>
                <a:ea typeface="Arial"/>
                <a:cs typeface="Arial"/>
                <a:sym typeface="Arial"/>
              </a:rPr>
              <a:t>﻿﻿rarely spread to other parts of the body.</a:t>
            </a:r>
            <a:endParaRPr sz="1810">
              <a:latin typeface="Arial"/>
              <a:ea typeface="Arial"/>
              <a:cs typeface="Arial"/>
              <a:sym typeface="Arial"/>
            </a:endParaRPr>
          </a:p>
          <a:p>
            <a:pPr indent="0" lvl="0" marL="0" rtl="0" algn="l">
              <a:spcBef>
                <a:spcPts val="1200"/>
              </a:spcBef>
              <a:spcAft>
                <a:spcPts val="0"/>
              </a:spcAft>
              <a:buSzPts val="990"/>
              <a:buNone/>
            </a:pPr>
            <a:r>
              <a:t/>
            </a:r>
            <a:endParaRPr sz="352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849000" y="589950"/>
            <a:ext cx="7446000" cy="3963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990"/>
              <a:buNone/>
            </a:pPr>
            <a:r>
              <a:rPr lang="en" sz="1510">
                <a:latin typeface="Arial"/>
                <a:ea typeface="Arial"/>
                <a:cs typeface="Arial"/>
                <a:sym typeface="Arial"/>
              </a:rPr>
              <a:t>Secondary brain tumors also called as Metastatic Brain Tumor originates from malignancies outside of the CNS and spread to the brain, typically through arterial circulation.</a:t>
            </a:r>
            <a:endParaRPr sz="1510">
              <a:latin typeface="Arial"/>
              <a:ea typeface="Arial"/>
              <a:cs typeface="Arial"/>
              <a:sym typeface="Arial"/>
            </a:endParaRPr>
          </a:p>
          <a:p>
            <a:pPr indent="-324485" lvl="0" marL="457200" rtl="0" algn="l">
              <a:lnSpc>
                <a:spcPct val="115000"/>
              </a:lnSpc>
              <a:spcBef>
                <a:spcPts val="1200"/>
              </a:spcBef>
              <a:spcAft>
                <a:spcPts val="0"/>
              </a:spcAft>
              <a:buClr>
                <a:schemeClr val="lt1"/>
              </a:buClr>
              <a:buSzPts val="1510"/>
              <a:buFont typeface="Arial"/>
              <a:buChar char="○"/>
            </a:pPr>
            <a:r>
              <a:rPr lang="en" sz="1510">
                <a:latin typeface="Arial"/>
                <a:ea typeface="Arial"/>
                <a:cs typeface="Arial"/>
                <a:sym typeface="Arial"/>
              </a:rPr>
              <a:t>﻿Approx. 25% of individual with systemic cancer develop metastatic brain tumor approx. 80% in cerebral hemisphere and 20% in the posterior fossa.</a:t>
            </a:r>
            <a:endParaRPr sz="1510">
              <a:latin typeface="Arial"/>
              <a:ea typeface="Arial"/>
              <a:cs typeface="Arial"/>
              <a:sym typeface="Arial"/>
            </a:endParaRPr>
          </a:p>
          <a:p>
            <a:pPr indent="-324485" lvl="0" marL="457200" rtl="0" algn="l">
              <a:lnSpc>
                <a:spcPct val="115000"/>
              </a:lnSpc>
              <a:spcBef>
                <a:spcPts val="0"/>
              </a:spcBef>
              <a:spcAft>
                <a:spcPts val="0"/>
              </a:spcAft>
              <a:buClr>
                <a:schemeClr val="lt1"/>
              </a:buClr>
              <a:buSzPts val="1510"/>
              <a:buFont typeface="Arial"/>
              <a:buChar char="○"/>
            </a:pPr>
            <a:r>
              <a:rPr lang="en" sz="1510">
                <a:latin typeface="Arial"/>
                <a:ea typeface="Arial"/>
                <a:cs typeface="Arial"/>
                <a:sym typeface="Arial"/>
              </a:rPr>
              <a:t>﻿1/3rd of bin metastases orginate in lungs and followed in manner below in order of frequency :</a:t>
            </a:r>
            <a:br>
              <a:rPr lang="en" sz="1510">
                <a:latin typeface="Arial"/>
                <a:ea typeface="Arial"/>
                <a:cs typeface="Arial"/>
                <a:sym typeface="Arial"/>
              </a:rPr>
            </a:br>
            <a:r>
              <a:rPr lang="en" sz="1510">
                <a:latin typeface="Arial"/>
                <a:ea typeface="Arial"/>
                <a:cs typeface="Arial"/>
                <a:sym typeface="Arial"/>
              </a:rPr>
              <a:t> Lungs-&gt;Breast-›Skin-›GI tract-›Kidney</a:t>
            </a:r>
            <a:endParaRPr sz="1510">
              <a:latin typeface="Arial"/>
              <a:ea typeface="Arial"/>
              <a:cs typeface="Arial"/>
              <a:sym typeface="Arial"/>
            </a:endParaRPr>
          </a:p>
          <a:p>
            <a:pPr indent="-324485" lvl="0" marL="457200" rtl="0" algn="l">
              <a:lnSpc>
                <a:spcPct val="115000"/>
              </a:lnSpc>
              <a:spcBef>
                <a:spcPts val="0"/>
              </a:spcBef>
              <a:spcAft>
                <a:spcPts val="0"/>
              </a:spcAft>
              <a:buClr>
                <a:schemeClr val="lt1"/>
              </a:buClr>
              <a:buSzPts val="1510"/>
              <a:buFont typeface="Arial"/>
              <a:buChar char="○"/>
            </a:pPr>
            <a:r>
              <a:rPr lang="en" sz="1510">
                <a:latin typeface="Arial"/>
                <a:ea typeface="Arial"/>
                <a:cs typeface="Arial"/>
                <a:sym typeface="Arial"/>
              </a:rPr>
              <a:t>﻿Frontal lobe is the most common site</a:t>
            </a:r>
            <a:endParaRPr sz="1510">
              <a:latin typeface="Arial"/>
              <a:ea typeface="Arial"/>
              <a:cs typeface="Arial"/>
              <a:sym typeface="Arial"/>
            </a:endParaRPr>
          </a:p>
          <a:p>
            <a:pPr indent="-324485" lvl="0" marL="457200" rtl="0" algn="l">
              <a:lnSpc>
                <a:spcPct val="115000"/>
              </a:lnSpc>
              <a:spcBef>
                <a:spcPts val="0"/>
              </a:spcBef>
              <a:spcAft>
                <a:spcPts val="0"/>
              </a:spcAft>
              <a:buClr>
                <a:schemeClr val="lt1"/>
              </a:buClr>
              <a:buSzPts val="1510"/>
              <a:buFont typeface="Arial"/>
              <a:buChar char="○"/>
            </a:pPr>
            <a:r>
              <a:rPr lang="en" sz="1510">
                <a:latin typeface="Arial"/>
                <a:ea typeface="Arial"/>
                <a:cs typeface="Arial"/>
                <a:sym typeface="Arial"/>
              </a:rPr>
              <a:t>﻿Average survival with the treatment is approx. 6 months but varies widely by the extent of other systemic metastases.</a:t>
            </a:r>
            <a:endParaRPr sz="1510">
              <a:latin typeface="Arial"/>
              <a:ea typeface="Arial"/>
              <a:cs typeface="Arial"/>
              <a:sym typeface="Arial"/>
            </a:endParaRPr>
          </a:p>
          <a:p>
            <a:pPr indent="0" lvl="0" marL="0" rtl="0" algn="l">
              <a:spcBef>
                <a:spcPts val="1200"/>
              </a:spcBef>
              <a:spcAft>
                <a:spcPts val="0"/>
              </a:spcAft>
              <a:buSzPts val="990"/>
              <a:buNone/>
            </a:pPr>
            <a:r>
              <a:t/>
            </a:r>
            <a:endParaRPr sz="322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3521400" y="313075"/>
            <a:ext cx="2101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ABSTRACT</a:t>
            </a:r>
            <a:endParaRPr b="1"/>
          </a:p>
        </p:txBody>
      </p:sp>
      <p:sp>
        <p:nvSpPr>
          <p:cNvPr id="173" name="Google Shape;173;p19"/>
          <p:cNvSpPr txBox="1"/>
          <p:nvPr>
            <p:ph idx="4294967295" type="subTitle"/>
          </p:nvPr>
        </p:nvSpPr>
        <p:spPr>
          <a:xfrm>
            <a:off x="504275" y="979325"/>
            <a:ext cx="5325300" cy="3478200"/>
          </a:xfrm>
          <a:prstGeom prst="rect">
            <a:avLst/>
          </a:prstGeom>
        </p:spPr>
        <p:txBody>
          <a:bodyPr anchorCtr="0" anchor="t" bIns="91425" lIns="91425" spcFirstLastPara="1" rIns="91425" wrap="square" tIns="91425">
            <a:noAutofit/>
          </a:bodyPr>
          <a:lstStyle/>
          <a:p>
            <a:pPr indent="0" lvl="0" marL="0" rtl="0" algn="ctr">
              <a:lnSpc>
                <a:spcPct val="105000"/>
              </a:lnSpc>
              <a:spcBef>
                <a:spcPts val="1200"/>
              </a:spcBef>
              <a:spcAft>
                <a:spcPts val="0"/>
              </a:spcAft>
              <a:buNone/>
            </a:pPr>
            <a:r>
              <a:t/>
            </a:r>
            <a:endParaRPr sz="1800">
              <a:latin typeface="Arial"/>
              <a:ea typeface="Arial"/>
              <a:cs typeface="Arial"/>
              <a:sym typeface="Arial"/>
            </a:endParaRPr>
          </a:p>
          <a:p>
            <a:pPr indent="0" lvl="0" marL="0" rtl="0" algn="ctr">
              <a:lnSpc>
                <a:spcPct val="105000"/>
              </a:lnSpc>
              <a:spcBef>
                <a:spcPts val="1200"/>
              </a:spcBef>
              <a:spcAft>
                <a:spcPts val="0"/>
              </a:spcAft>
              <a:buNone/>
            </a:pPr>
            <a:r>
              <a:rPr lang="en" sz="1800">
                <a:latin typeface="Arial"/>
                <a:ea typeface="Arial"/>
                <a:cs typeface="Arial"/>
                <a:sym typeface="Arial"/>
              </a:rPr>
              <a:t>Brain tumor at early stage is very difficult task for doctors to identify. MRI images are more prone to noise and other environmental interference. So it becomes difficult for doctors to identify tumor and their causes. </a:t>
            </a:r>
            <a:endParaRPr sz="1800">
              <a:latin typeface="Arial"/>
              <a:ea typeface="Arial"/>
              <a:cs typeface="Arial"/>
              <a:sym typeface="Arial"/>
            </a:endParaRPr>
          </a:p>
          <a:p>
            <a:pPr indent="0" lvl="0" marL="0" rtl="0" algn="ctr">
              <a:lnSpc>
                <a:spcPct val="105000"/>
              </a:lnSpc>
              <a:spcBef>
                <a:spcPts val="1200"/>
              </a:spcBef>
              <a:spcAft>
                <a:spcPts val="0"/>
              </a:spcAft>
              <a:buNone/>
            </a:pPr>
            <a:r>
              <a:t/>
            </a:r>
            <a:endParaRPr sz="1800">
              <a:latin typeface="Arial"/>
              <a:ea typeface="Arial"/>
              <a:cs typeface="Arial"/>
              <a:sym typeface="Arial"/>
            </a:endParaRPr>
          </a:p>
          <a:p>
            <a:pPr indent="0" lvl="0" marL="0" rtl="0" algn="ctr">
              <a:lnSpc>
                <a:spcPct val="105000"/>
              </a:lnSpc>
              <a:spcBef>
                <a:spcPts val="1200"/>
              </a:spcBef>
              <a:spcAft>
                <a:spcPts val="0"/>
              </a:spcAft>
              <a:buNone/>
            </a:pPr>
            <a:r>
              <a:rPr lang="en" sz="1800">
                <a:latin typeface="Arial"/>
                <a:ea typeface="Arial"/>
                <a:cs typeface="Arial"/>
                <a:sym typeface="Arial"/>
              </a:rPr>
              <a:t>So here we come up with the system, where system will detect brain tumor from images. System will process the image by applying image processing steps.</a:t>
            </a:r>
            <a:endParaRPr sz="1800">
              <a:latin typeface="Arial"/>
              <a:ea typeface="Arial"/>
              <a:cs typeface="Arial"/>
              <a:sym typeface="Arial"/>
            </a:endParaRPr>
          </a:p>
          <a:p>
            <a:pPr indent="0" lvl="0" marL="0" rtl="0" algn="ctr">
              <a:lnSpc>
                <a:spcPct val="90000"/>
              </a:lnSpc>
              <a:spcBef>
                <a:spcPts val="1200"/>
              </a:spcBef>
              <a:spcAft>
                <a:spcPts val="1200"/>
              </a:spcAft>
              <a:buNone/>
            </a:pPr>
            <a:r>
              <a:t/>
            </a:r>
            <a:endParaRPr sz="1900"/>
          </a:p>
        </p:txBody>
      </p:sp>
      <p:pic>
        <p:nvPicPr>
          <p:cNvPr id="174" name="Google Shape;174;p19"/>
          <p:cNvPicPr preferRelativeResize="0"/>
          <p:nvPr/>
        </p:nvPicPr>
        <p:blipFill>
          <a:blip r:embed="rId3">
            <a:alphaModFix/>
          </a:blip>
          <a:stretch>
            <a:fillRect/>
          </a:stretch>
        </p:blipFill>
        <p:spPr>
          <a:xfrm>
            <a:off x="6010275" y="979325"/>
            <a:ext cx="2844625" cy="3397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4389300" y="-184487"/>
            <a:ext cx="4558500" cy="5280900"/>
          </a:xfrm>
          <a:prstGeom prst="rect">
            <a:avLst/>
          </a:prstGeom>
        </p:spPr>
        <p:txBody>
          <a:bodyPr anchorCtr="0" anchor="t" bIns="91425" lIns="91425" spcFirstLastPara="1" rIns="91425" wrap="square" tIns="91425">
            <a:noAutofit/>
          </a:bodyPr>
          <a:lstStyle/>
          <a:p>
            <a:pPr indent="0" lvl="0" marL="0" rtl="0" algn="ctr">
              <a:lnSpc>
                <a:spcPct val="105000"/>
              </a:lnSpc>
              <a:spcBef>
                <a:spcPts val="1200"/>
              </a:spcBef>
              <a:spcAft>
                <a:spcPts val="0"/>
              </a:spcAft>
              <a:buNone/>
            </a:pPr>
            <a:r>
              <a:t/>
            </a:r>
            <a:endParaRPr sz="1400">
              <a:latin typeface="Arial"/>
              <a:ea typeface="Arial"/>
              <a:cs typeface="Arial"/>
              <a:sym typeface="Arial"/>
            </a:endParaRPr>
          </a:p>
          <a:p>
            <a:pPr indent="0" lvl="0" marL="0" rtl="0" algn="ctr">
              <a:lnSpc>
                <a:spcPct val="105000"/>
              </a:lnSpc>
              <a:spcBef>
                <a:spcPts val="1200"/>
              </a:spcBef>
              <a:spcAft>
                <a:spcPts val="0"/>
              </a:spcAft>
              <a:buNone/>
            </a:pPr>
            <a:r>
              <a:rPr lang="en" sz="1500">
                <a:latin typeface="Arial"/>
                <a:ea typeface="Arial"/>
                <a:cs typeface="Arial"/>
                <a:sym typeface="Arial"/>
              </a:rPr>
              <a:t>We applied a unique algorithm to detect tumor from brain image .But edges of the image are not sharp in early stage of brain tumor. So we apply image segmentation on image to detect edges of the images. </a:t>
            </a:r>
            <a:endParaRPr sz="1500">
              <a:latin typeface="Arial"/>
              <a:ea typeface="Arial"/>
              <a:cs typeface="Arial"/>
              <a:sym typeface="Arial"/>
            </a:endParaRPr>
          </a:p>
          <a:p>
            <a:pPr indent="0" lvl="0" marL="0" rtl="0" algn="ctr">
              <a:lnSpc>
                <a:spcPct val="115000"/>
              </a:lnSpc>
              <a:spcBef>
                <a:spcPts val="1200"/>
              </a:spcBef>
              <a:spcAft>
                <a:spcPts val="0"/>
              </a:spcAft>
              <a:buNone/>
            </a:pPr>
            <a:r>
              <a:rPr lang="en" sz="1500">
                <a:latin typeface="Arial"/>
                <a:ea typeface="Arial"/>
                <a:cs typeface="Arial"/>
                <a:sym typeface="Arial"/>
              </a:rPr>
              <a:t>Brain tumor can be denoted as a malformed mass of tissue wherein the cells multiply abruptly and ceaselessly, that is there is no control over the growth of the cells. The process of Image segmentation is adopted for extracting abnormal tumor</a:t>
            </a:r>
            <a:endParaRPr sz="1500">
              <a:latin typeface="Arial"/>
              <a:ea typeface="Arial"/>
              <a:cs typeface="Arial"/>
              <a:sym typeface="Arial"/>
            </a:endParaRPr>
          </a:p>
          <a:p>
            <a:pPr indent="0" lvl="0" marL="0" rtl="0" algn="ctr">
              <a:lnSpc>
                <a:spcPct val="115000"/>
              </a:lnSpc>
              <a:spcBef>
                <a:spcPts val="0"/>
              </a:spcBef>
              <a:spcAft>
                <a:spcPts val="0"/>
              </a:spcAft>
              <a:buNone/>
            </a:pPr>
            <a:r>
              <a:rPr lang="en" sz="1500">
                <a:latin typeface="Arial"/>
                <a:ea typeface="Arial"/>
                <a:cs typeface="Arial"/>
                <a:sym typeface="Arial"/>
              </a:rPr>
              <a:t>region within the brain. In the MRI (magnetic resonance</a:t>
            </a:r>
            <a:endParaRPr sz="1500">
              <a:latin typeface="Arial"/>
              <a:ea typeface="Arial"/>
              <a:cs typeface="Arial"/>
              <a:sym typeface="Arial"/>
            </a:endParaRPr>
          </a:p>
          <a:p>
            <a:pPr indent="0" lvl="0" marL="0" rtl="0" algn="ctr">
              <a:lnSpc>
                <a:spcPct val="115000"/>
              </a:lnSpc>
              <a:spcBef>
                <a:spcPts val="0"/>
              </a:spcBef>
              <a:spcAft>
                <a:spcPts val="0"/>
              </a:spcAft>
              <a:buNone/>
            </a:pPr>
            <a:r>
              <a:rPr lang="en" sz="1500">
                <a:latin typeface="Arial"/>
                <a:ea typeface="Arial"/>
                <a:cs typeface="Arial"/>
                <a:sym typeface="Arial"/>
              </a:rPr>
              <a:t>image), segmentation of brain tissue holds very significant in order to identify the presence of outlines concerning the brain tumor.</a:t>
            </a:r>
            <a:endParaRPr sz="1500">
              <a:latin typeface="Arial"/>
              <a:ea typeface="Arial"/>
              <a:cs typeface="Arial"/>
              <a:sym typeface="Arial"/>
            </a:endParaRPr>
          </a:p>
          <a:p>
            <a:pPr indent="0" lvl="0" marL="0" rtl="0" algn="ctr">
              <a:spcBef>
                <a:spcPts val="0"/>
              </a:spcBef>
              <a:spcAft>
                <a:spcPts val="0"/>
              </a:spcAft>
              <a:buNone/>
            </a:pPr>
            <a:r>
              <a:t/>
            </a:r>
            <a:endParaRPr sz="1400">
              <a:latin typeface="Arial"/>
              <a:ea typeface="Arial"/>
              <a:cs typeface="Arial"/>
              <a:sym typeface="Arial"/>
            </a:endParaRPr>
          </a:p>
        </p:txBody>
      </p:sp>
      <p:pic>
        <p:nvPicPr>
          <p:cNvPr id="180" name="Google Shape;180;p20"/>
          <p:cNvPicPr preferRelativeResize="0"/>
          <p:nvPr/>
        </p:nvPicPr>
        <p:blipFill>
          <a:blip r:embed="rId3">
            <a:alphaModFix/>
          </a:blip>
          <a:stretch>
            <a:fillRect/>
          </a:stretch>
        </p:blipFill>
        <p:spPr>
          <a:xfrm>
            <a:off x="625225" y="464138"/>
            <a:ext cx="3463800" cy="39836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1"/>
          <p:cNvPicPr preferRelativeResize="0"/>
          <p:nvPr/>
        </p:nvPicPr>
        <p:blipFill>
          <a:blip r:embed="rId3">
            <a:alphaModFix/>
          </a:blip>
          <a:stretch>
            <a:fillRect/>
          </a:stretch>
        </p:blipFill>
        <p:spPr>
          <a:xfrm>
            <a:off x="1755675" y="1003249"/>
            <a:ext cx="5632651" cy="3736700"/>
          </a:xfrm>
          <a:prstGeom prst="rect">
            <a:avLst/>
          </a:prstGeom>
          <a:noFill/>
          <a:ln>
            <a:noFill/>
          </a:ln>
        </p:spPr>
      </p:pic>
      <p:sp>
        <p:nvSpPr>
          <p:cNvPr id="186" name="Google Shape;186;p21"/>
          <p:cNvSpPr txBox="1"/>
          <p:nvPr/>
        </p:nvSpPr>
        <p:spPr>
          <a:xfrm>
            <a:off x="2208675" y="239975"/>
            <a:ext cx="4578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lt1"/>
                </a:solidFill>
                <a:latin typeface="Lato"/>
                <a:ea typeface="Lato"/>
                <a:cs typeface="Lato"/>
                <a:sym typeface="Lato"/>
              </a:rPr>
              <a:t>MRI SCAN OF HUMAN BRAIN</a:t>
            </a:r>
            <a:endParaRPr sz="24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